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>
          <p15:clr>
            <a:srgbClr val="A4A3A4"/>
          </p15:clr>
        </p15:guide>
        <p15:guide id="2" pos="24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1498" y="72"/>
      </p:cViewPr>
      <p:guideLst>
        <p:guide orient="horz" pos="2240"/>
        <p:guide pos="24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3093-BEBE-1342-BA5A-9302A10C9F84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東京女子医科大学</a:t>
            </a:r>
            <a:endParaRPr kumimoji="1" lang="en-US" altLang="ja-JP" dirty="0"/>
          </a:p>
          <a:p>
            <a:r>
              <a:rPr kumimoji="1" lang="ja-JP" altLang="en-US" dirty="0"/>
              <a:t>心臓血管外科</a:t>
            </a:r>
          </a:p>
        </p:txBody>
      </p:sp>
    </p:spTree>
    <p:extLst>
      <p:ext uri="{BB962C8B-B14F-4D97-AF65-F5344CB8AC3E}">
        <p14:creationId xmlns:p14="http://schemas.microsoft.com/office/powerpoint/2010/main" val="4229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3093-BEBE-1342-BA5A-9302A10C9F84}" type="datetimeFigureOut">
              <a:rPr kumimoji="1" lang="ja-JP" altLang="en-US" smtClean="0"/>
              <a:t>2020/4/29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756221" y="6348377"/>
            <a:ext cx="1450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ja-JP" altLang="en-US" dirty="0"/>
              <a:t>東京女子医科大学</a:t>
            </a:r>
            <a:endParaRPr lang="en-US" altLang="ja-JP" dirty="0"/>
          </a:p>
          <a:p>
            <a:r>
              <a:rPr lang="ja-JP" altLang="en-US" dirty="0"/>
              <a:t>心臓血管外科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3648450" y="6348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61509284"/>
              </p:ext>
            </p:extLst>
          </p:nvPr>
        </p:nvGraphicFramePr>
        <p:xfrm>
          <a:off x="8293879" y="6126163"/>
          <a:ext cx="764171" cy="673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" r:id="rId4" imgW="4866926" imgH="4307801" progId="">
                  <p:embed/>
                </p:oleObj>
              </mc:Choice>
              <mc:Fallback>
                <p:oleObj name="Image" r:id="rId4" imgW="4866926" imgH="43078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3879" y="6126163"/>
                        <a:ext cx="764171" cy="673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33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319254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sz="5400" dirty="0"/>
              <a:t>Surgical Processes</a:t>
            </a:r>
            <a:endParaRPr kumimoji="1" lang="ja-JP" altLang="en-US" sz="54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Tokyo Women’s Medical University</a:t>
            </a:r>
          </a:p>
          <a:p>
            <a:r>
              <a:rPr lang="en-US" dirty="0"/>
              <a:t>Cardiovascular Surgery Department</a:t>
            </a:r>
            <a:endParaRPr lang="en-US" altLang="ja-JP" dirty="0"/>
          </a:p>
          <a:p>
            <a:r>
              <a:rPr lang="en-US" altLang="ja-JP" dirty="0"/>
              <a:t>Hiroyuki </a:t>
            </a:r>
            <a:r>
              <a:rPr lang="en-US" altLang="ja-JP" dirty="0" err="1"/>
              <a:t>Tsukui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90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0563" y="433917"/>
            <a:ext cx="7772400" cy="853016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General Anesthesia by Anesthesiologist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14350" y="1621896"/>
            <a:ext cx="5232400" cy="413385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dirty="0"/>
              <a:t>Lose consciousness</a:t>
            </a: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Does not feel any pain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A</a:t>
            </a:r>
            <a:r>
              <a:rPr lang="ja-JP" altLang="en-US" dirty="0"/>
              <a:t> </a:t>
            </a:r>
            <a:r>
              <a:rPr lang="en-US" altLang="ja-JP" dirty="0"/>
              <a:t>tube is inserted through mouth and connected to a ventilator</a:t>
            </a: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Procedure will take about 1 hour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Intravenous drip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914400" lvl="1" indent="-457200" algn="l">
              <a:buFont typeface="Wingdings" charset="2"/>
              <a:buChar char="ü"/>
            </a:pPr>
            <a:r>
              <a:rPr lang="en-US" altLang="ja-JP" dirty="0">
                <a:solidFill>
                  <a:srgbClr val="000000"/>
                </a:solidFill>
              </a:rPr>
              <a:t>Monitor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61" y="2457979"/>
            <a:ext cx="3171472" cy="23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63008"/>
            <a:ext cx="7772400" cy="864659"/>
          </a:xfrm>
        </p:spPr>
        <p:txBody>
          <a:bodyPr/>
          <a:lstStyle/>
          <a:p>
            <a:r>
              <a:rPr lang="en-US" dirty="0"/>
              <a:t>Median Sternotomy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4017" y="1631949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dirty="0"/>
              <a:t>Make an incision of 20-25 cm in the middle of the chest</a:t>
            </a: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Cut the sternum underneath the skin</a:t>
            </a:r>
          </a:p>
          <a:p>
            <a:pPr marL="457200" indent="-457200" algn="l">
              <a:buFont typeface="Arial"/>
              <a:buChar char="•"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16" y="3693583"/>
            <a:ext cx="3484320" cy="28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1260"/>
            <a:ext cx="7772400" cy="779992"/>
          </a:xfrm>
        </p:spPr>
        <p:txBody>
          <a:bodyPr>
            <a:normAutofit/>
          </a:bodyPr>
          <a:lstStyle/>
          <a:p>
            <a:r>
              <a:rPr lang="en-US" sz="4000" dirty="0"/>
              <a:t>Cardiopulmonary </a:t>
            </a:r>
            <a:r>
              <a:rPr lang="en-US" altLang="ja-JP" sz="4000" dirty="0"/>
              <a:t>B</a:t>
            </a:r>
            <a:r>
              <a:rPr lang="en-US" sz="4000" dirty="0"/>
              <a:t>ypass Machine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0333" y="1568451"/>
            <a:ext cx="8053917" cy="1797049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dirty="0"/>
              <a:t>For surgery that requires stopping the heart, a machine (Cardiopulmonary bypass machine) that sends blood to the body instead of the heart while it is stopped is connected.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042" y="3735917"/>
            <a:ext cx="3841750" cy="28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84694"/>
            <a:ext cx="7772400" cy="1470025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Aortic Block and In-heart Operation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0917" y="1892041"/>
            <a:ext cx="8497133" cy="4291607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dirty="0"/>
              <a:t>Inject cardioplegic solution to stop the heart.</a:t>
            </a: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endParaRPr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Perform necessary surgical operations while the heart is stopped.</a:t>
            </a:r>
          </a:p>
          <a:p>
            <a:pPr lvl="1" algn="l"/>
            <a:r>
              <a:rPr lang="en-US" altLang="ja-JP" dirty="0">
                <a:solidFill>
                  <a:schemeClr val="tx1"/>
                </a:solidFill>
              </a:rPr>
              <a:t>Coronary artery bypass surgery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Valve repair</a:t>
            </a:r>
            <a:endParaRPr lang="en-US" altLang="ja-JP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Valve replacement, etc.</a:t>
            </a:r>
            <a:endParaRPr lang="ja-JP" altLang="en-US" dirty="0">
              <a:solidFill>
                <a:schemeClr val="tx1"/>
              </a:solidFill>
            </a:endParaRPr>
          </a:p>
          <a:p>
            <a:pPr algn="l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998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78342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Return Of Spontaneous Circulation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2779" y="2222500"/>
            <a:ext cx="7351099" cy="358775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dirty="0"/>
              <a:t>Release the aortic block and restart the heart.</a:t>
            </a: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When the heart is able to pump enough blood, cardiopulmonary bypass machine is removed.</a:t>
            </a:r>
            <a:r>
              <a:rPr lang="ja-JP" altLang="en-US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868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73592"/>
            <a:ext cx="7772400" cy="1470025"/>
          </a:xfrm>
        </p:spPr>
        <p:txBody>
          <a:bodyPr/>
          <a:lstStyle/>
          <a:p>
            <a:r>
              <a:rPr kumimoji="1" lang="en-US" altLang="ja-JP" dirty="0"/>
              <a:t>Stop Bleeding</a:t>
            </a:r>
            <a:r>
              <a:rPr kumimoji="1" lang="ja-JP" altLang="en-US" dirty="0"/>
              <a:t>・</a:t>
            </a:r>
            <a:r>
              <a:rPr kumimoji="1" lang="en-US" altLang="ja-JP" dirty="0"/>
              <a:t>Close Chest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599" y="2006071"/>
            <a:ext cx="6922279" cy="380629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kumimoji="1" lang="en-US" altLang="ja-JP" dirty="0"/>
              <a:t>Make sure there’s no bleeding.</a:t>
            </a:r>
          </a:p>
          <a:p>
            <a:pPr marL="457200" indent="-457200" algn="l">
              <a:buFont typeface="Arial"/>
              <a:buChar char="•"/>
            </a:pPr>
            <a:endParaRPr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Close the breastbone with wire.</a:t>
            </a:r>
            <a:endParaRPr kumimoji="1" lang="en-US" altLang="ja-JP" dirty="0"/>
          </a:p>
          <a:p>
            <a:pPr lvl="2" indent="-457200" algn="l">
              <a:buFont typeface="Wingdings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Normally, the wire inside the body is left after the surgery.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dirty="0"/>
              <a:t>The skin is stitched up.</a:t>
            </a:r>
            <a:endParaRPr kumimoji="1" lang="en-US" altLang="ja-JP" dirty="0"/>
          </a:p>
          <a:p>
            <a:pPr lvl="1" algn="l"/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endParaRPr lang="en-US" altLang="ja-JP" dirty="0"/>
          </a:p>
          <a:p>
            <a:pPr marL="457200" indent="-457200" algn="l">
              <a:buFont typeface="Arial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27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6141"/>
            <a:ext cx="7772400" cy="108690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Transport to ICU and Visitation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2083" y="1318682"/>
            <a:ext cx="7979834" cy="4474635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ja-JP" dirty="0"/>
              <a:t>At the time of the initial visit, the patient is not awake from anesthesia and is not conscious.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Ventilator, monitor, </a:t>
            </a:r>
            <a:r>
              <a:rPr lang="en-US" altLang="ja-JP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ntravenous </a:t>
            </a:r>
            <a:r>
              <a:rPr lang="en-US" altLang="ja-JP" dirty="0"/>
              <a:t>drip, drain etc. are connected.</a:t>
            </a:r>
            <a:r>
              <a:rPr kumimoji="1" lang="ja-JP" altLang="en-US" dirty="0"/>
              <a:t> </a:t>
            </a:r>
            <a:endParaRPr kumimoji="1" lang="en-US" altLang="ja-JP" dirty="0"/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If the patient is stable, the family can now leave the hospital.</a:t>
            </a:r>
          </a:p>
          <a:p>
            <a:pPr marL="457200" indent="-457200" algn="l">
              <a:buFont typeface="Arial"/>
              <a:buChar char="•"/>
            </a:pPr>
            <a:r>
              <a:rPr lang="en-US" altLang="ja-JP" dirty="0"/>
              <a:t>The patient will usually wake </a:t>
            </a:r>
            <a:r>
              <a:rPr lang="en-US" altLang="ja-JP"/>
              <a:t>up at the </a:t>
            </a:r>
            <a:r>
              <a:rPr lang="en-US" altLang="ja-JP" dirty="0"/>
              <a:t>night of the surgery or the next morning.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623915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265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ホワイト</vt:lpstr>
      <vt:lpstr>Image</vt:lpstr>
      <vt:lpstr>Surgical Processes</vt:lpstr>
      <vt:lpstr>General Anesthesia by Anesthesiologist</vt:lpstr>
      <vt:lpstr>Median Sternotomy</vt:lpstr>
      <vt:lpstr>Cardiopulmonary Bypass Machine</vt:lpstr>
      <vt:lpstr>Aortic Block and In-heart Operation</vt:lpstr>
      <vt:lpstr>Return Of Spontaneous Circulation</vt:lpstr>
      <vt:lpstr>Stop Bleeding・Close Chest</vt:lpstr>
      <vt:lpstr>Transport to ICU and Visitation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冠動脈バイパス術</dc:title>
  <dc:creator>津久井 宏行</dc:creator>
  <cp:lastModifiedBy>Alex Yoshida</cp:lastModifiedBy>
  <cp:revision>36</cp:revision>
  <dcterms:created xsi:type="dcterms:W3CDTF">2014-11-09T01:05:21Z</dcterms:created>
  <dcterms:modified xsi:type="dcterms:W3CDTF">2020-04-29T15:34:47Z</dcterms:modified>
</cp:coreProperties>
</file>